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7" r:id="rId2"/>
    <p:sldId id="258" r:id="rId3"/>
    <p:sldId id="259" r:id="rId4"/>
    <p:sldId id="301" r:id="rId5"/>
    <p:sldId id="302" r:id="rId6"/>
    <p:sldId id="291" r:id="rId7"/>
    <p:sldId id="290" r:id="rId8"/>
    <p:sldId id="292" r:id="rId9"/>
    <p:sldId id="293" r:id="rId10"/>
    <p:sldId id="294" r:id="rId11"/>
    <p:sldId id="295" r:id="rId12"/>
    <p:sldId id="296" r:id="rId13"/>
    <p:sldId id="303" r:id="rId14"/>
    <p:sldId id="304" r:id="rId15"/>
    <p:sldId id="297" r:id="rId16"/>
    <p:sldId id="298" r:id="rId17"/>
    <p:sldId id="305" r:id="rId18"/>
    <p:sldId id="306" r:id="rId19"/>
    <p:sldId id="312" r:id="rId20"/>
    <p:sldId id="307" r:id="rId21"/>
    <p:sldId id="313" r:id="rId22"/>
    <p:sldId id="314" r:id="rId23"/>
    <p:sldId id="299" r:id="rId24"/>
    <p:sldId id="315" r:id="rId25"/>
    <p:sldId id="316" r:id="rId26"/>
    <p:sldId id="317" r:id="rId27"/>
    <p:sldId id="320" r:id="rId28"/>
    <p:sldId id="318" r:id="rId29"/>
    <p:sldId id="319" r:id="rId30"/>
    <p:sldId id="321" r:id="rId31"/>
    <p:sldId id="322" r:id="rId32"/>
    <p:sldId id="328" r:id="rId33"/>
    <p:sldId id="331" r:id="rId34"/>
    <p:sldId id="329" r:id="rId35"/>
    <p:sldId id="330" r:id="rId36"/>
    <p:sldId id="332" r:id="rId37"/>
    <p:sldId id="325" r:id="rId38"/>
    <p:sldId id="323" r:id="rId39"/>
    <p:sldId id="333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11"/>
    <p:restoredTop sz="78826"/>
  </p:normalViewPr>
  <p:slideViewPr>
    <p:cSldViewPr snapToGrid="0" snapToObjects="1">
      <p:cViewPr varScale="1">
        <p:scale>
          <a:sx n="131" d="100"/>
          <a:sy n="131" d="100"/>
        </p:scale>
        <p:origin x="94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F5AE9-AD4C-344F-8E91-FA7A33436EEF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6EBDC-4170-3148-A727-0EE3394945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4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4D845A-8DC0-244A-BDB2-DAE26ADF7DD8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shows output of depth</a:t>
            </a:r>
            <a:r>
              <a:rPr lang="en-US" baseline="0" dirty="0" smtClean="0"/>
              <a:t> of coverage walker in GATK.  Coverage drops in regions with high density of HLA genes (red in bottom track).  Why? They don’t say</a:t>
            </a:r>
            <a:r>
              <a:rPr lang="mr-IN" baseline="0" dirty="0" smtClean="0"/>
              <a:t>…</a:t>
            </a:r>
            <a:r>
              <a:rPr lang="en-AU" baseline="0" dirty="0" smtClean="0"/>
              <a:t> (</a:t>
            </a:r>
            <a:r>
              <a:rPr lang="en-AU" baseline="0" dirty="0" err="1" smtClean="0"/>
              <a:t>seq</a:t>
            </a:r>
            <a:r>
              <a:rPr lang="en-AU" baseline="0" dirty="0" smtClean="0"/>
              <a:t> similarity?)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EBDC-4170-3148-A727-0EE3394945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75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know</a:t>
            </a:r>
            <a:r>
              <a:rPr lang="en-US" baseline="0" dirty="0" smtClean="0"/>
              <a:t> why NA for autosomes for synonymous/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EBDC-4170-3148-A727-0EE3394945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09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</a:t>
            </a:r>
            <a:r>
              <a:rPr lang="en-US" baseline="0" dirty="0" smtClean="0"/>
              <a:t> axis is (I think) the number of individuals with a variant allele out of 2,504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EBDC-4170-3148-A727-0EE3394945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1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multiple-nucleotide variants (MNVs)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report the sequences of ,244 human Y chromosomes randomly ascertained from 26 worldwide populations by the 000 Genomes Project. We discovered more than 65,000 variants, including single-nucleotide variants, multiple-nucleotide variants, insertions and deletions, short tandem repeats, and copy number variants. </a:t>
            </a:r>
            <a:r>
              <a:rPr lang="en-US" sz="1200" b="1" kern="1200" dirty="0" smtClean="0">
                <a:solidFill>
                  <a:srgbClr val="FFFF00"/>
                </a:solidFill>
                <a:effectLst/>
                <a:latin typeface="+mn-lt"/>
                <a:ea typeface="+mn-ea"/>
                <a:cs typeface="+mn-cs"/>
              </a:rPr>
              <a:t>Of these, copy number variants contribute the greatest predicted functional impact.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constructed a calibrated phylogenetic tree on the basis of binary single-nucleotide variants and projected the more complex variants onto it, estimating the number of mutations for each class.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phylogeny shows bursts of extreme expansion in male numbers that have occurred independently among each of the five continental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superpopulations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examined, at times of known migrations and technological innovations. </a:t>
            </a:r>
            <a:endParaRPr lang="en-US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EBDC-4170-3148-A727-0EE3394945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610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Y-chromosome phylogeny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distribution. Branch lengths are drawn proportional to the estimated times between successive splits, with the most ancient division occurring ~190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Colored triangles represent the major clades, and the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width of each base is proportional to one less than the corresponding sample size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modeled expansions within eight of the major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haplogroups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(circled) 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Fig. 4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dotted triangles represent the ages and sample sizes of the expanding lineages. Inset, world map indicating, for each of the 26 populations, the geographic source, sample size, and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haplogroup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distribution.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56EBDC-4170-3148-A727-0EE33949456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1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4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85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845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61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90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2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3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4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2AF328-6725-B64B-A53D-20602C4DEB0B}" type="datetimeFigureOut">
              <a:rPr lang="en-US" smtClean="0"/>
              <a:t>5/2/17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81F0F-7E5A-7244-9E23-8EE21D2A8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9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ran.rstudio.com/" TargetMode="External"/><Relationship Id="rId3" Type="http://schemas.openxmlformats.org/officeDocument/2006/relationships/hyperlink" Target="https://www.rstudio.com/products/rstudio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2"/>
          <p:cNvSpPr>
            <a:spLocks noChangeArrowheads="1"/>
          </p:cNvSpPr>
          <p:nvPr/>
        </p:nvSpPr>
        <p:spPr bwMode="auto">
          <a:xfrm>
            <a:off x="1524000" y="1371600"/>
            <a:ext cx="7162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r"/>
            <a:r>
              <a:rPr lang="en-US" sz="4000" dirty="0" smtClean="0"/>
              <a:t>Exploring the </a:t>
            </a:r>
            <a:br>
              <a:rPr lang="en-US" sz="4000" dirty="0" smtClean="0"/>
            </a:br>
            <a:r>
              <a:rPr lang="en-US" sz="4000" dirty="0" smtClean="0"/>
              <a:t>1000 Genomes Project</a:t>
            </a:r>
            <a:r>
              <a:rPr lang="en-US" sz="4000" b="0" dirty="0" smtClean="0"/>
              <a:t/>
            </a:r>
            <a:br>
              <a:rPr lang="en-US" sz="4000" b="0" dirty="0" smtClean="0"/>
            </a:br>
            <a:r>
              <a:rPr lang="en-US" sz="4000" b="0" dirty="0" smtClean="0"/>
              <a:t>	</a:t>
            </a:r>
            <a:br>
              <a:rPr lang="en-US" sz="4000" b="0" dirty="0" smtClean="0"/>
            </a:br>
            <a:r>
              <a:rPr lang="en-US" sz="2600" b="0" dirty="0" smtClean="0">
                <a:solidFill>
                  <a:schemeClr val="tx2"/>
                </a:solidFill>
              </a:rPr>
              <a:t>GENE360: tutorial 4</a:t>
            </a:r>
          </a:p>
          <a:p>
            <a:pPr algn="r"/>
            <a:endParaRPr lang="en-US" sz="2000" b="0" dirty="0" smtClean="0">
              <a:solidFill>
                <a:schemeClr val="tx2"/>
              </a:solidFill>
            </a:endParaRPr>
          </a:p>
          <a:p>
            <a:pPr algn="r"/>
            <a:r>
              <a:rPr lang="en-US" sz="2000" b="0" dirty="0" smtClean="0">
                <a:solidFill>
                  <a:schemeClr val="tx2"/>
                </a:solidFill>
              </a:rPr>
              <a:t>A/Prof Mik Black</a:t>
            </a:r>
          </a:p>
          <a:p>
            <a:pPr algn="r"/>
            <a:r>
              <a:rPr lang="en-US" sz="2000" b="0" dirty="0" smtClean="0">
                <a:solidFill>
                  <a:schemeClr val="tx2"/>
                </a:solidFill>
              </a:rPr>
              <a:t>Department of Biochemistry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r>
              <a:rPr lang="en-US" sz="2000" b="0" dirty="0" smtClean="0">
                <a:solidFill>
                  <a:schemeClr val="tx2"/>
                </a:solidFill>
              </a:rPr>
              <a:t>University of Otago</a:t>
            </a:r>
            <a:br>
              <a:rPr lang="en-US" sz="2000" b="0" dirty="0" smtClean="0">
                <a:solidFill>
                  <a:schemeClr val="tx2"/>
                </a:solidFill>
              </a:rPr>
            </a:br>
            <a:endParaRPr lang="en-US" sz="3600" b="0" dirty="0">
              <a:solidFill>
                <a:schemeClr val="tx2"/>
              </a:solidFill>
            </a:endParaRPr>
          </a:p>
        </p:txBody>
      </p:sp>
      <p:sp>
        <p:nvSpPr>
          <p:cNvPr id="15363" name="Rectangle 13"/>
          <p:cNvSpPr>
            <a:spLocks noChangeArrowheads="1"/>
          </p:cNvSpPr>
          <p:nvPr/>
        </p:nvSpPr>
        <p:spPr bwMode="auto">
          <a:xfrm>
            <a:off x="8678863" y="6375400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363193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54000"/>
            <a:ext cx="8053917" cy="1325511"/>
          </a:xfrm>
          <a:prstGeom prst="rect">
            <a:avLst/>
          </a:prstGeom>
        </p:spPr>
      </p:pic>
      <p:pic>
        <p:nvPicPr>
          <p:cNvPr id="5" name="Picture 4" descr="Screen Shot 2016-05-03 at 5.4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506591"/>
            <a:ext cx="6180667" cy="351409"/>
          </a:xfrm>
          <a:prstGeom prst="rect">
            <a:avLst/>
          </a:prstGeom>
        </p:spPr>
      </p:pic>
      <p:pic>
        <p:nvPicPr>
          <p:cNvPr id="2" name="Picture 1" descr="Screen Shot 2016-05-03 at 5.49.0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1634966"/>
            <a:ext cx="6817829" cy="46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2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54000"/>
            <a:ext cx="8053917" cy="1325511"/>
          </a:xfrm>
          <a:prstGeom prst="rect">
            <a:avLst/>
          </a:prstGeom>
        </p:spPr>
      </p:pic>
      <p:pic>
        <p:nvPicPr>
          <p:cNvPr id="5" name="Picture 4" descr="Screen Shot 2016-05-03 at 5.4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506591"/>
            <a:ext cx="6180667" cy="351409"/>
          </a:xfrm>
          <a:prstGeom prst="rect">
            <a:avLst/>
          </a:prstGeom>
        </p:spPr>
      </p:pic>
      <p:pic>
        <p:nvPicPr>
          <p:cNvPr id="3" name="Picture 2" descr="Screen Shot 2016-05-03 at 5.49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1579511"/>
            <a:ext cx="6900333" cy="45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060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53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95873" cy="1788583"/>
          </a:xfrm>
          <a:prstGeom prst="rect">
            <a:avLst/>
          </a:prstGeom>
        </p:spPr>
      </p:pic>
      <p:pic>
        <p:nvPicPr>
          <p:cNvPr id="5" name="Picture 4" descr="Screen Shot 2016-05-03 at 5.53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6523759"/>
            <a:ext cx="6127750" cy="334241"/>
          </a:xfrm>
          <a:prstGeom prst="rect">
            <a:avLst/>
          </a:prstGeom>
        </p:spPr>
      </p:pic>
      <p:pic>
        <p:nvPicPr>
          <p:cNvPr id="6" name="Picture 5" descr="Screen Shot 2016-05-03 at 5.54.1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9" y="1735668"/>
            <a:ext cx="3810221" cy="4862956"/>
          </a:xfrm>
          <a:prstGeom prst="rect">
            <a:avLst/>
          </a:prstGeom>
        </p:spPr>
      </p:pic>
      <p:pic>
        <p:nvPicPr>
          <p:cNvPr id="7" name="Picture 6" descr="Screen Shot 2016-05-03 at 5.56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49" y="2233085"/>
            <a:ext cx="3704167" cy="346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47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Fringe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902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The 1000 Genomes Project has been hugely beneficial for bioinformatics</a:t>
            </a:r>
          </a:p>
          <a:p>
            <a:pPr lvl="1"/>
            <a:r>
              <a:rPr lang="en-US" dirty="0" smtClean="0"/>
              <a:t>Standardized data formats</a:t>
            </a:r>
          </a:p>
          <a:p>
            <a:pPr lvl="1"/>
            <a:r>
              <a:rPr lang="en-US" dirty="0" smtClean="0"/>
              <a:t>Improved mapping and variant calling algorithms</a:t>
            </a:r>
          </a:p>
          <a:p>
            <a:pPr lvl="1"/>
            <a:r>
              <a:rPr lang="en-US" dirty="0" smtClean="0"/>
              <a:t>Access to large amounts of genotype data</a:t>
            </a:r>
          </a:p>
          <a:p>
            <a:pPr lvl="1"/>
            <a:r>
              <a:rPr lang="en-US" dirty="0" smtClean="0"/>
              <a:t>Protocols developed for storage, management and sharing of large data sets</a:t>
            </a:r>
          </a:p>
          <a:p>
            <a:r>
              <a:rPr lang="en-US" dirty="0" smtClean="0"/>
              <a:t>Also taught us A LOT about sequence data, and the characteristics of different sequencing technologies.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0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9.5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09" y="2164941"/>
            <a:ext cx="6290044" cy="2377713"/>
          </a:xfrm>
          <a:prstGeom prst="rect">
            <a:avLst/>
          </a:prstGeom>
        </p:spPr>
      </p:pic>
      <p:pic>
        <p:nvPicPr>
          <p:cNvPr id="6" name="Picture 5" descr="Screen Shot 2016-05-03 at 9.58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0" y="60472"/>
            <a:ext cx="6057254" cy="2101683"/>
          </a:xfrm>
          <a:prstGeom prst="rect">
            <a:avLst/>
          </a:prstGeom>
        </p:spPr>
      </p:pic>
      <p:pic>
        <p:nvPicPr>
          <p:cNvPr id="7" name="Picture 6" descr="Screen Shot 2016-05-03 at 9.59.0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89" y="4648480"/>
            <a:ext cx="6653990" cy="219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05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5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4" y="301234"/>
            <a:ext cx="7122583" cy="1707065"/>
          </a:xfrm>
          <a:prstGeom prst="rect">
            <a:avLst/>
          </a:prstGeom>
        </p:spPr>
      </p:pic>
      <p:pic>
        <p:nvPicPr>
          <p:cNvPr id="6" name="Picture 5" descr="Screen Shot 2016-05-03 at 5.58.1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97" y="2417226"/>
            <a:ext cx="5521203" cy="3498850"/>
          </a:xfrm>
          <a:prstGeom prst="rect">
            <a:avLst/>
          </a:prstGeom>
        </p:spPr>
      </p:pic>
      <p:pic>
        <p:nvPicPr>
          <p:cNvPr id="8" name="Picture 7" descr="Screen Shot 2016-05-03 at 5.58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76" y="6419003"/>
            <a:ext cx="5196416" cy="4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510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5.5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34" y="301234"/>
            <a:ext cx="7122583" cy="1707065"/>
          </a:xfrm>
          <a:prstGeom prst="rect">
            <a:avLst/>
          </a:prstGeom>
        </p:spPr>
      </p:pic>
      <p:pic>
        <p:nvPicPr>
          <p:cNvPr id="8" name="Picture 7" descr="Screen Shot 2016-05-03 at 5.58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576" y="6419003"/>
            <a:ext cx="5196416" cy="429456"/>
          </a:xfrm>
          <a:prstGeom prst="rect">
            <a:avLst/>
          </a:prstGeom>
        </p:spPr>
      </p:pic>
      <p:pic>
        <p:nvPicPr>
          <p:cNvPr id="2" name="Picture 1" descr="Screen Shot 2016-05-03 at 5.58.2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837" y="2136105"/>
            <a:ext cx="5803580" cy="417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2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02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577329" cy="2727186"/>
          </a:xfrm>
          <a:prstGeom prst="rect">
            <a:avLst/>
          </a:prstGeom>
        </p:spPr>
      </p:pic>
      <p:pic>
        <p:nvPicPr>
          <p:cNvPr id="5" name="Picture 4" descr="Screen Shot 2016-05-03 at 10.03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66" y="2651597"/>
            <a:ext cx="8865154" cy="413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2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10.0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3" y="148136"/>
            <a:ext cx="5473548" cy="1940278"/>
          </a:xfrm>
          <a:prstGeom prst="rect">
            <a:avLst/>
          </a:prstGeom>
        </p:spPr>
      </p:pic>
      <p:pic>
        <p:nvPicPr>
          <p:cNvPr id="6" name="Picture 5" descr="Screen Shot 2016-05-03 at 10.06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35" y="2088414"/>
            <a:ext cx="6943669" cy="4364878"/>
          </a:xfrm>
          <a:prstGeom prst="rect">
            <a:avLst/>
          </a:prstGeom>
        </p:spPr>
      </p:pic>
      <p:pic>
        <p:nvPicPr>
          <p:cNvPr id="7" name="Picture 6" descr="Screen Shot 2016-05-03 at 10.14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9" y="6498646"/>
            <a:ext cx="5594511" cy="3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11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10.06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3" y="148136"/>
            <a:ext cx="5473548" cy="1940278"/>
          </a:xfrm>
          <a:prstGeom prst="rect">
            <a:avLst/>
          </a:prstGeom>
        </p:spPr>
      </p:pic>
      <p:pic>
        <p:nvPicPr>
          <p:cNvPr id="7" name="Picture 6" descr="Screen Shot 2016-05-03 at 10.14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89" y="6498646"/>
            <a:ext cx="5594511" cy="346377"/>
          </a:xfrm>
          <a:prstGeom prst="rect">
            <a:avLst/>
          </a:prstGeom>
        </p:spPr>
      </p:pic>
      <p:pic>
        <p:nvPicPr>
          <p:cNvPr id="2" name="Picture 1" descr="Screen Shot 2016-05-03 at 10.07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675" y="2088414"/>
            <a:ext cx="4793136" cy="441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8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4166" y="1417637"/>
            <a:ext cx="8052634" cy="4826185"/>
          </a:xfrm>
        </p:spPr>
        <p:txBody>
          <a:bodyPr/>
          <a:lstStyle/>
          <a:p>
            <a:r>
              <a:rPr lang="en-US" dirty="0" smtClean="0"/>
              <a:t>1000 Genomes Project </a:t>
            </a:r>
          </a:p>
          <a:p>
            <a:pPr lvl="1"/>
            <a:r>
              <a:rPr lang="en-US" dirty="0" smtClean="0"/>
              <a:t>Inception &amp; initial results (pilot)</a:t>
            </a:r>
          </a:p>
          <a:p>
            <a:pPr lvl="1"/>
            <a:r>
              <a:rPr lang="en-US" dirty="0" smtClean="0"/>
              <a:t>Phase 1 and 3</a:t>
            </a:r>
          </a:p>
          <a:p>
            <a:r>
              <a:rPr lang="en-US" dirty="0" smtClean="0"/>
              <a:t>Fringe benefits</a:t>
            </a:r>
          </a:p>
          <a:p>
            <a:pPr lvl="1"/>
            <a:r>
              <a:rPr lang="en-US" dirty="0" smtClean="0"/>
              <a:t>Methodology</a:t>
            </a:r>
          </a:p>
          <a:p>
            <a:pPr lvl="1"/>
            <a:r>
              <a:rPr lang="en-US" dirty="0" smtClean="0"/>
              <a:t>Data</a:t>
            </a:r>
          </a:p>
          <a:p>
            <a:r>
              <a:rPr lang="en-US" dirty="0" smtClean="0"/>
              <a:t>Additional topics</a:t>
            </a:r>
          </a:p>
          <a:p>
            <a:pPr lvl="1"/>
            <a:r>
              <a:rPr lang="en-US" dirty="0" smtClean="0"/>
              <a:t>Population diversity and Admixture</a:t>
            </a:r>
          </a:p>
          <a:p>
            <a:pPr lvl="1"/>
            <a:r>
              <a:rPr lang="en-US" dirty="0" smtClean="0"/>
              <a:t>Human disease 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878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03 at 10.09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2931" cy="2549875"/>
          </a:xfrm>
          <a:prstGeom prst="rect">
            <a:avLst/>
          </a:prstGeom>
        </p:spPr>
      </p:pic>
      <p:pic>
        <p:nvPicPr>
          <p:cNvPr id="4" name="Picture 3" descr="Screen Shot 2016-05-03 at 10.09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18" y="6518722"/>
            <a:ext cx="4139181" cy="339277"/>
          </a:xfrm>
          <a:prstGeom prst="rect">
            <a:avLst/>
          </a:prstGeom>
        </p:spPr>
      </p:pic>
      <p:pic>
        <p:nvPicPr>
          <p:cNvPr id="5" name="Picture 4" descr="Screen Shot 2016-05-03 at 10.11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6" y="2761861"/>
            <a:ext cx="8596192" cy="35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95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5-03 at 10.09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2931" cy="2549875"/>
          </a:xfrm>
          <a:prstGeom prst="rect">
            <a:avLst/>
          </a:prstGeom>
        </p:spPr>
      </p:pic>
      <p:pic>
        <p:nvPicPr>
          <p:cNvPr id="4" name="Picture 3" descr="Screen Shot 2016-05-03 at 10.09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18" y="6518722"/>
            <a:ext cx="4139181" cy="339277"/>
          </a:xfrm>
          <a:prstGeom prst="rect">
            <a:avLst/>
          </a:prstGeom>
        </p:spPr>
      </p:pic>
      <p:pic>
        <p:nvPicPr>
          <p:cNvPr id="2" name="Picture 1" descr="Screen Shot 2016-05-03 at 10.11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6" y="2610347"/>
            <a:ext cx="8195201" cy="39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54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1000 Genomes – phase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Phase 1: low coverage and </a:t>
            </a:r>
            <a:r>
              <a:rPr lang="en-US" dirty="0" err="1" smtClean="0"/>
              <a:t>exome</a:t>
            </a:r>
            <a:r>
              <a:rPr lang="en-US" dirty="0" smtClean="0"/>
              <a:t> data analysis </a:t>
            </a:r>
          </a:p>
          <a:p>
            <a:r>
              <a:rPr lang="en-US" dirty="0" smtClean="0"/>
              <a:t>Results of phase 1 published in late 2012</a:t>
            </a:r>
          </a:p>
          <a:p>
            <a:pPr lvl="1"/>
            <a:r>
              <a:rPr lang="en-US" dirty="0" smtClean="0"/>
              <a:t>14 populations, 1092 individuals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5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6.02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6518337"/>
            <a:ext cx="5588000" cy="339663"/>
          </a:xfrm>
          <a:prstGeom prst="rect">
            <a:avLst/>
          </a:prstGeom>
        </p:spPr>
      </p:pic>
      <p:pic>
        <p:nvPicPr>
          <p:cNvPr id="5" name="Picture 4" descr="Screen Shot 2016-05-03 at 6.01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4" y="2107291"/>
            <a:ext cx="8868833" cy="3492594"/>
          </a:xfrm>
          <a:prstGeom prst="rect">
            <a:avLst/>
          </a:prstGeom>
        </p:spPr>
      </p:pic>
      <p:pic>
        <p:nvPicPr>
          <p:cNvPr id="6" name="Picture 5" descr="Screen Shot 2016-05-03 at 6.01.2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7" y="235793"/>
            <a:ext cx="7249583" cy="11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98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1000 Genomes – phase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423443"/>
          </a:xfrm>
        </p:spPr>
        <p:txBody>
          <a:bodyPr/>
          <a:lstStyle/>
          <a:p>
            <a:r>
              <a:rPr lang="en-US" dirty="0" smtClean="0"/>
              <a:t>Data available at the “end” of the 1000 Genomes project (2015):</a:t>
            </a:r>
            <a:endParaRPr lang="en-US" dirty="0"/>
          </a:p>
        </p:txBody>
      </p:sp>
      <p:pic>
        <p:nvPicPr>
          <p:cNvPr id="4" name="Picture 3" descr="Screen Shot 2016-05-03 at 11.26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2" y="2833003"/>
            <a:ext cx="8686800" cy="26370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5344559" y="6352897"/>
            <a:ext cx="356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http://www.1000genomes.org/data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53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24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9"/>
            <a:ext cx="9144000" cy="1462167"/>
          </a:xfrm>
          <a:prstGeom prst="rect">
            <a:avLst/>
          </a:prstGeom>
        </p:spPr>
      </p:pic>
      <p:pic>
        <p:nvPicPr>
          <p:cNvPr id="5" name="Picture 4" descr="Screen Shot 2016-05-03 at 10.24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97" y="6459484"/>
            <a:ext cx="5617563" cy="375240"/>
          </a:xfrm>
          <a:prstGeom prst="rect">
            <a:avLst/>
          </a:prstGeom>
        </p:spPr>
      </p:pic>
      <p:pic>
        <p:nvPicPr>
          <p:cNvPr id="7" name="Picture 6" descr="Screen Shot 2016-05-03 at 10.25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75" y="1663003"/>
            <a:ext cx="5740586" cy="45959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16237" y="1502116"/>
            <a:ext cx="408248" cy="362837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75651" y="1522647"/>
            <a:ext cx="408248" cy="362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49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24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49"/>
            <a:ext cx="9144000" cy="1462167"/>
          </a:xfrm>
          <a:prstGeom prst="rect">
            <a:avLst/>
          </a:prstGeom>
        </p:spPr>
      </p:pic>
      <p:pic>
        <p:nvPicPr>
          <p:cNvPr id="5" name="Picture 4" descr="Screen Shot 2016-05-03 at 10.24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437" y="6474602"/>
            <a:ext cx="5617563" cy="375240"/>
          </a:xfrm>
          <a:prstGeom prst="rect">
            <a:avLst/>
          </a:prstGeom>
        </p:spPr>
      </p:pic>
      <p:pic>
        <p:nvPicPr>
          <p:cNvPr id="2" name="Picture 1" descr="Screen Shot 2016-05-03 at 10.25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50" y="2134421"/>
            <a:ext cx="8330242" cy="368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1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3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6126" cy="1418618"/>
          </a:xfrm>
          <a:prstGeom prst="rect">
            <a:avLst/>
          </a:prstGeom>
        </p:spPr>
      </p:pic>
      <p:pic>
        <p:nvPicPr>
          <p:cNvPr id="5" name="Picture 4" descr="Screen Shot 2016-05-03 at 10.31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48" y="6509458"/>
            <a:ext cx="5700352" cy="348542"/>
          </a:xfrm>
          <a:prstGeom prst="rect">
            <a:avLst/>
          </a:prstGeom>
        </p:spPr>
      </p:pic>
      <p:pic>
        <p:nvPicPr>
          <p:cNvPr id="2" name="Picture 1" descr="Screen Shot 2016-05-03 at 10.32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5" y="1818141"/>
            <a:ext cx="8784175" cy="35941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7471" y="2066902"/>
            <a:ext cx="408248" cy="3628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9071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3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72"/>
            <a:ext cx="6426126" cy="1418618"/>
          </a:xfrm>
          <a:prstGeom prst="rect">
            <a:avLst/>
          </a:prstGeom>
        </p:spPr>
      </p:pic>
      <p:pic>
        <p:nvPicPr>
          <p:cNvPr id="5" name="Picture 4" descr="Screen Shot 2016-05-03 at 10.31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48" y="6509458"/>
            <a:ext cx="5700352" cy="348542"/>
          </a:xfrm>
          <a:prstGeom prst="rect">
            <a:avLst/>
          </a:prstGeom>
        </p:spPr>
      </p:pic>
      <p:pic>
        <p:nvPicPr>
          <p:cNvPr id="6" name="Picture 5" descr="Screen Shot 2016-05-03 at 10.32.5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3" y="2064387"/>
            <a:ext cx="8815134" cy="374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09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31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26126" cy="1418618"/>
          </a:xfrm>
          <a:prstGeom prst="rect">
            <a:avLst/>
          </a:prstGeom>
        </p:spPr>
      </p:pic>
      <p:pic>
        <p:nvPicPr>
          <p:cNvPr id="5" name="Picture 4" descr="Screen Shot 2016-05-03 at 10.31.3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48" y="6509458"/>
            <a:ext cx="5700352" cy="348542"/>
          </a:xfrm>
          <a:prstGeom prst="rect">
            <a:avLst/>
          </a:prstGeom>
        </p:spPr>
      </p:pic>
      <p:pic>
        <p:nvPicPr>
          <p:cNvPr id="2" name="Picture 1" descr="Screen Shot 2016-05-03 at 10.33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752" y="1572294"/>
            <a:ext cx="4944337" cy="47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0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093" y="576836"/>
            <a:ext cx="7046913" cy="837684"/>
          </a:xfrm>
        </p:spPr>
        <p:txBody>
          <a:bodyPr/>
          <a:lstStyle/>
          <a:p>
            <a:r>
              <a:rPr lang="en-US" dirty="0" smtClean="0"/>
              <a:t>1000 Genomes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128" y="1570585"/>
            <a:ext cx="8522271" cy="500583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International collaboration</a:t>
            </a:r>
          </a:p>
          <a:p>
            <a:pPr lvl="1"/>
            <a:r>
              <a:rPr lang="en-US" dirty="0" smtClean="0"/>
              <a:t>Detailed catalogue of human variation</a:t>
            </a:r>
          </a:p>
          <a:p>
            <a:pPr lvl="1"/>
            <a:r>
              <a:rPr lang="en-US" dirty="0" smtClean="0"/>
              <a:t>Pilot launched Jan 2008 (180 samples, 3 populations)</a:t>
            </a:r>
          </a:p>
          <a:p>
            <a:pPr lvl="1"/>
            <a:r>
              <a:rPr lang="en-US" dirty="0" smtClean="0"/>
              <a:t>2500 genomes, 26 populations (main phase: 2009-2015)</a:t>
            </a:r>
          </a:p>
          <a:p>
            <a:r>
              <a:rPr lang="en-US" dirty="0" smtClean="0"/>
              <a:t>Funding</a:t>
            </a:r>
          </a:p>
          <a:p>
            <a:pPr lvl="1"/>
            <a:r>
              <a:rPr lang="en-US" dirty="0" smtClean="0"/>
              <a:t>Wellcome Trust Sanger Institute</a:t>
            </a:r>
            <a:endParaRPr lang="en-US" dirty="0"/>
          </a:p>
          <a:p>
            <a:pPr lvl="1"/>
            <a:r>
              <a:rPr lang="en-US" dirty="0" smtClean="0"/>
              <a:t>Beijing Genomics Institute</a:t>
            </a:r>
          </a:p>
          <a:p>
            <a:pPr lvl="1"/>
            <a:r>
              <a:rPr lang="en-US" dirty="0" smtClean="0"/>
              <a:t>National Human Genome Research Institute</a:t>
            </a:r>
          </a:p>
          <a:p>
            <a:r>
              <a:rPr lang="en-US" dirty="0" smtClean="0"/>
              <a:t>In 2015 the International Genome Sample Resource (IGSR) was established to ensure the ongoing data access.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29912" y="126904"/>
            <a:ext cx="31854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http://www.1000genomes.org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919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47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31"/>
            <a:ext cx="7620630" cy="2617261"/>
          </a:xfrm>
          <a:prstGeom prst="rect">
            <a:avLst/>
          </a:prstGeom>
        </p:spPr>
      </p:pic>
      <p:pic>
        <p:nvPicPr>
          <p:cNvPr id="5" name="Picture 4" descr="Screen Shot 2016-05-03 at 10.48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" y="6283522"/>
            <a:ext cx="6395886" cy="529123"/>
          </a:xfrm>
          <a:prstGeom prst="rect">
            <a:avLst/>
          </a:prstGeom>
        </p:spPr>
      </p:pic>
      <p:pic>
        <p:nvPicPr>
          <p:cNvPr id="6" name="Picture 5" descr="Screen Shot 2016-05-03 at 10.48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322" y="6624568"/>
            <a:ext cx="4925437" cy="203195"/>
          </a:xfrm>
          <a:prstGeom prst="rect">
            <a:avLst/>
          </a:prstGeom>
        </p:spPr>
      </p:pic>
      <p:pic>
        <p:nvPicPr>
          <p:cNvPr id="7" name="Picture 6" descr="Screen Shot 2016-05-03 at 10.51.0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81" y="3129509"/>
            <a:ext cx="6859743" cy="266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5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10.48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4" y="136062"/>
            <a:ext cx="8332405" cy="6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0396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Population diversity</a:t>
            </a:r>
          </a:p>
          <a:p>
            <a:pPr lvl="1"/>
            <a:r>
              <a:rPr lang="en-US" dirty="0" smtClean="0"/>
              <a:t>Clear differences in SNP and SNV genotypes between populations</a:t>
            </a:r>
          </a:p>
          <a:p>
            <a:pPr lvl="1"/>
            <a:r>
              <a:rPr lang="en-US" dirty="0" smtClean="0"/>
              <a:t>Strong evidence of intra-population variation (e.g., Y-chromosome study).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Admixture</a:t>
            </a:r>
          </a:p>
          <a:p>
            <a:pPr lvl="1"/>
            <a:r>
              <a:rPr lang="en-US" dirty="0" smtClean="0"/>
              <a:t>Populations are not homogenous, and “declared ancestry” may not reflect the underlying genetics.</a:t>
            </a:r>
          </a:p>
          <a:p>
            <a:pPr lvl="1"/>
            <a:r>
              <a:rPr lang="en-US" dirty="0" smtClean="0"/>
              <a:t>“Blended” genomes for individuals of mixed ancestry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49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" y="2406126"/>
            <a:ext cx="8860494" cy="3101173"/>
          </a:xfrm>
          <a:prstGeom prst="rect">
            <a:avLst/>
          </a:prstGeom>
        </p:spPr>
      </p:pic>
      <p:pic>
        <p:nvPicPr>
          <p:cNvPr id="5" name="Picture 4" descr="Screen Shot 2016-05-04 at 5.57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0" y="75590"/>
            <a:ext cx="7514788" cy="1393470"/>
          </a:xfrm>
          <a:prstGeom prst="rect">
            <a:avLst/>
          </a:prstGeom>
        </p:spPr>
      </p:pic>
      <p:pic>
        <p:nvPicPr>
          <p:cNvPr id="6" name="Picture 5" descr="Screen Shot 2016-05-04 at 5.57.21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50" y="6437627"/>
            <a:ext cx="6622690" cy="3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3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4 at 5.48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20" y="257012"/>
            <a:ext cx="8726469" cy="6014317"/>
          </a:xfrm>
          <a:prstGeom prst="rect">
            <a:avLst/>
          </a:prstGeom>
        </p:spPr>
      </p:pic>
      <p:pic>
        <p:nvPicPr>
          <p:cNvPr id="6" name="Picture 5" descr="Screen Shot 2016-05-04 at 5.57.2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70" y="6482981"/>
            <a:ext cx="6622690" cy="3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18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5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3" y="114543"/>
            <a:ext cx="6909976" cy="1656201"/>
          </a:xfrm>
          <a:prstGeom prst="rect">
            <a:avLst/>
          </a:prstGeom>
        </p:spPr>
      </p:pic>
      <p:pic>
        <p:nvPicPr>
          <p:cNvPr id="5" name="Picture 4" descr="Screen Shot 2016-05-04 at 5.59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86" y="6380555"/>
            <a:ext cx="5650613" cy="356131"/>
          </a:xfrm>
          <a:prstGeom prst="rect">
            <a:avLst/>
          </a:prstGeom>
        </p:spPr>
      </p:pic>
      <p:pic>
        <p:nvPicPr>
          <p:cNvPr id="6" name="Picture 5" descr="Screen Shot 2016-05-04 at 6.00.0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4" y="2004558"/>
            <a:ext cx="4736573" cy="41400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78330" y="2004558"/>
            <a:ext cx="3657763" cy="329320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Principle components analysis (PCA) often used to investigate population structure and relatedness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Admixture shows up as a “spread” of points in the PCA plot.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2779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5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3" y="114543"/>
            <a:ext cx="6909976" cy="1656201"/>
          </a:xfrm>
          <a:prstGeom prst="rect">
            <a:avLst/>
          </a:prstGeom>
        </p:spPr>
      </p:pic>
      <p:pic>
        <p:nvPicPr>
          <p:cNvPr id="5" name="Picture 4" descr="Screen Shot 2016-05-04 at 5.59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186" y="6380555"/>
            <a:ext cx="5650613" cy="356131"/>
          </a:xfrm>
          <a:prstGeom prst="rect">
            <a:avLst/>
          </a:prstGeom>
        </p:spPr>
      </p:pic>
      <p:pic>
        <p:nvPicPr>
          <p:cNvPr id="2" name="Picture 1" descr="Screen Shot 2016-05-04 at 6.00.3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" y="2328883"/>
            <a:ext cx="8620573" cy="2478709"/>
          </a:xfrm>
          <a:prstGeom prst="rect">
            <a:avLst/>
          </a:prstGeom>
        </p:spPr>
      </p:pic>
      <p:pic>
        <p:nvPicPr>
          <p:cNvPr id="3" name="Picture 2" descr="Screen Shot 2016-05-04 at 6.00.55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56" y="5006424"/>
            <a:ext cx="7817194" cy="3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27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4 at 5.42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66675" cy="1842279"/>
          </a:xfrm>
          <a:prstGeom prst="rect">
            <a:avLst/>
          </a:prstGeom>
        </p:spPr>
      </p:pic>
      <p:pic>
        <p:nvPicPr>
          <p:cNvPr id="5" name="Picture 4" descr="Screen Shot 2016-05-04 at 5.42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675" y="0"/>
            <a:ext cx="3218358" cy="363913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8643" y="2202598"/>
            <a:ext cx="8229600" cy="402610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This paper provides extensive summary of how admixture modifies disease risk:</a:t>
            </a:r>
          </a:p>
          <a:p>
            <a:pPr lvl="1"/>
            <a:r>
              <a:rPr lang="en-US" dirty="0" smtClean="0"/>
              <a:t>Metabolic disease</a:t>
            </a:r>
          </a:p>
          <a:p>
            <a:pPr lvl="1"/>
            <a:r>
              <a:rPr lang="en-US" dirty="0" smtClean="0"/>
              <a:t>Cardiovascular disease</a:t>
            </a:r>
          </a:p>
          <a:p>
            <a:pPr lvl="1"/>
            <a:r>
              <a:rPr lang="en-US" dirty="0" smtClean="0"/>
              <a:t>Pulmonary disease</a:t>
            </a:r>
          </a:p>
          <a:p>
            <a:pPr lvl="1"/>
            <a:r>
              <a:rPr lang="en-US" dirty="0" smtClean="0"/>
              <a:t>Cancer</a:t>
            </a:r>
          </a:p>
          <a:p>
            <a:r>
              <a:rPr lang="en-US" dirty="0" smtClean="0"/>
              <a:t>Need to take population diversity and admixture into account in human disease studies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480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1000 Genomes Project has provided valuable insights into genetic variation and population diversity</a:t>
            </a:r>
          </a:p>
          <a:p>
            <a:r>
              <a:rPr lang="en-US" dirty="0" smtClean="0"/>
              <a:t>Data generation and analysis has helped up-skill and inform the genomics community</a:t>
            </a:r>
          </a:p>
          <a:p>
            <a:r>
              <a:rPr lang="en-US" dirty="0" smtClean="0"/>
              <a:t>Data availability has helped to maximize the value of the project.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812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Bring laptops with R and </a:t>
            </a:r>
            <a:r>
              <a:rPr lang="en-US" dirty="0" err="1" smtClean="0"/>
              <a:t>RStudio</a:t>
            </a:r>
            <a:r>
              <a:rPr lang="en-US" dirty="0" smtClean="0"/>
              <a:t> installed</a:t>
            </a:r>
          </a:p>
          <a:p>
            <a:pPr lvl="1"/>
            <a:r>
              <a:rPr lang="en-US" dirty="0" smtClean="0"/>
              <a:t>R: </a:t>
            </a:r>
            <a:r>
              <a:rPr lang="en-US" sz="2400" dirty="0" smtClean="0">
                <a:hlinkClick r:id="rId2"/>
              </a:rPr>
              <a:t>https://cran.rstudio.com/</a:t>
            </a:r>
            <a:endParaRPr lang="en-US" sz="2400" dirty="0" smtClean="0"/>
          </a:p>
          <a:p>
            <a:pPr lvl="1"/>
            <a:r>
              <a:rPr lang="en-US" dirty="0" err="1" smtClean="0"/>
              <a:t>RStudio</a:t>
            </a:r>
            <a:r>
              <a:rPr lang="en-US" dirty="0" smtClean="0"/>
              <a:t>:</a:t>
            </a:r>
          </a:p>
          <a:p>
            <a:pPr marL="914400" lvl="2" indent="0">
              <a:buNone/>
            </a:pPr>
            <a:r>
              <a:rPr lang="en-US" dirty="0" smtClean="0">
                <a:hlinkClick r:id="rId3"/>
              </a:rPr>
              <a:t>https://www.rstudio.com/product/rstudio/download/</a:t>
            </a:r>
            <a:endParaRPr lang="en-US" dirty="0" smtClean="0"/>
          </a:p>
          <a:p>
            <a:pPr lvl="1"/>
            <a:r>
              <a:rPr lang="en-US" dirty="0" smtClean="0"/>
              <a:t>Who doesn’t have a laptop to bring along?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What will we be doing?</a:t>
            </a:r>
          </a:p>
          <a:p>
            <a:pPr lvl="1"/>
            <a:r>
              <a:rPr lang="en-US" dirty="0" smtClean="0"/>
              <a:t>1000 </a:t>
            </a:r>
            <a:r>
              <a:rPr lang="en-US" dirty="0"/>
              <a:t>G</a:t>
            </a:r>
            <a:r>
              <a:rPr lang="en-US" dirty="0" smtClean="0"/>
              <a:t>enomes Project data</a:t>
            </a:r>
          </a:p>
          <a:p>
            <a:pPr lvl="1"/>
            <a:r>
              <a:rPr lang="en-US" dirty="0" smtClean="0"/>
              <a:t>Population diversity</a:t>
            </a:r>
          </a:p>
          <a:p>
            <a:pPr lvl="1"/>
            <a:r>
              <a:rPr lang="en-US" dirty="0" smtClean="0"/>
              <a:t>Admixture</a:t>
            </a:r>
          </a:p>
        </p:txBody>
      </p:sp>
    </p:spTree>
    <p:extLst>
      <p:ext uri="{BB962C8B-B14F-4D97-AF65-F5344CB8AC3E}">
        <p14:creationId xmlns:p14="http://schemas.microsoft.com/office/powerpoint/2010/main" val="237375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9.22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6" y="1162207"/>
            <a:ext cx="8013757" cy="5105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85322" y="6373804"/>
            <a:ext cx="314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http://www.1000genomes.org/</a:t>
            </a:r>
            <a:endParaRPr lang="en-US" dirty="0"/>
          </a:p>
        </p:txBody>
      </p:sp>
      <p:pic>
        <p:nvPicPr>
          <p:cNvPr id="6" name="Picture 5" descr="Screen Shot 2016-05-03 at 9.20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4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3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9.3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3" y="105826"/>
            <a:ext cx="4886166" cy="66691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5059" y="1105757"/>
            <a:ext cx="3659112" cy="369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600" dirty="0" smtClean="0"/>
              <a:t>26 populations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5 super-populations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EAS (East Asian)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EUR (European)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AFR (African)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AMR (American)</a:t>
            </a:r>
          </a:p>
          <a:p>
            <a:pPr marL="742950" lvl="1" indent="-285750">
              <a:buFont typeface="Arial"/>
              <a:buChar char="•"/>
            </a:pPr>
            <a:r>
              <a:rPr lang="en-US" sz="2600" dirty="0" smtClean="0"/>
              <a:t>SAS (South Asian)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Roughly 100 individuals per population</a:t>
            </a:r>
            <a:endParaRPr lang="en-US" sz="2600" dirty="0"/>
          </a:p>
        </p:txBody>
      </p:sp>
      <p:sp>
        <p:nvSpPr>
          <p:cNvPr id="7" name="Rectangle 6"/>
          <p:cNvSpPr/>
          <p:nvPr/>
        </p:nvSpPr>
        <p:spPr>
          <a:xfrm>
            <a:off x="5885322" y="6373804"/>
            <a:ext cx="314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http://www.1000genomes.org/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776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3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0" y="2040802"/>
            <a:ext cx="2233084" cy="2141731"/>
          </a:xfrm>
          <a:prstGeom prst="rect">
            <a:avLst/>
          </a:prstGeom>
        </p:spPr>
      </p:pic>
      <p:pic>
        <p:nvPicPr>
          <p:cNvPr id="5" name="Picture 4" descr="Screen Shot 2016-05-03 at 5.30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6394868"/>
            <a:ext cx="8276166" cy="427452"/>
          </a:xfrm>
          <a:prstGeom prst="rect">
            <a:avLst/>
          </a:prstGeom>
        </p:spPr>
      </p:pic>
      <p:pic>
        <p:nvPicPr>
          <p:cNvPr id="6" name="Picture 5" descr="Screen Shot 2016-05-03 at 5.29.5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" y="243417"/>
            <a:ext cx="3846475" cy="613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470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2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76" y="776814"/>
            <a:ext cx="7871251" cy="5890688"/>
          </a:xfrm>
          <a:prstGeom prst="rect">
            <a:avLst/>
          </a:prstGeom>
        </p:spPr>
      </p:pic>
      <p:pic>
        <p:nvPicPr>
          <p:cNvPr id="5" name="Picture 4" descr="Screen Shot 2016-05-03 at 5.27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25333" cy="6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76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5-03 at 5.4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67" y="1801362"/>
            <a:ext cx="5118100" cy="4737498"/>
          </a:xfrm>
          <a:prstGeom prst="rect">
            <a:avLst/>
          </a:prstGeom>
        </p:spPr>
      </p:pic>
      <p:pic>
        <p:nvPicPr>
          <p:cNvPr id="6" name="Picture 5" descr="Screen Shot 2016-05-03 at 5.44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53667" cy="1663782"/>
          </a:xfrm>
          <a:prstGeom prst="rect">
            <a:avLst/>
          </a:prstGeom>
        </p:spPr>
      </p:pic>
      <p:pic>
        <p:nvPicPr>
          <p:cNvPr id="4" name="Picture 3" descr="Screen Shot 2016-05-03 at 5.44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085" y="21167"/>
            <a:ext cx="6648449" cy="36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00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5-03 at 5.46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254000"/>
            <a:ext cx="8053917" cy="1325511"/>
          </a:xfrm>
          <a:prstGeom prst="rect">
            <a:avLst/>
          </a:prstGeom>
        </p:spPr>
      </p:pic>
      <p:pic>
        <p:nvPicPr>
          <p:cNvPr id="5" name="Picture 4" descr="Screen Shot 2016-05-03 at 5.4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3" y="6506591"/>
            <a:ext cx="6180667" cy="351409"/>
          </a:xfrm>
          <a:prstGeom prst="rect">
            <a:avLst/>
          </a:prstGeom>
        </p:spPr>
      </p:pic>
      <p:pic>
        <p:nvPicPr>
          <p:cNvPr id="6" name="Picture 5" descr="Screen Shot 2016-05-03 at 5.47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4" y="1780117"/>
            <a:ext cx="5894917" cy="827653"/>
          </a:xfrm>
          <a:prstGeom prst="rect">
            <a:avLst/>
          </a:prstGeom>
        </p:spPr>
      </p:pic>
      <p:pic>
        <p:nvPicPr>
          <p:cNvPr id="7" name="Picture 6" descr="Screen Shot 2016-05-03 at 5.47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8" y="2713603"/>
            <a:ext cx="5442689" cy="3371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6120" y="3167149"/>
            <a:ext cx="3069975" cy="249299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/>
              <a:t>Pilot (low coverage)</a:t>
            </a:r>
          </a:p>
          <a:p>
            <a:r>
              <a:rPr lang="en-US" sz="2600" dirty="0" smtClean="0"/>
              <a:t>4 populations 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CEU: 60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YRI: 59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CHB: 30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 smtClean="0"/>
              <a:t>JPT: 30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0104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</TotalTime>
  <Words>764</Words>
  <Application>Microsoft Macintosh PowerPoint</Application>
  <PresentationFormat>On-screen Show (4:3)</PresentationFormat>
  <Paragraphs>97</Paragraphs>
  <Slides>39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Mangal</vt:lpstr>
      <vt:lpstr>Office Theme</vt:lpstr>
      <vt:lpstr>PowerPoint Presentation</vt:lpstr>
      <vt:lpstr>Overview</vt:lpstr>
      <vt:lpstr>1000 Genomes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Fringe benefits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1000 Genomes – phase 1</vt:lpstr>
      <vt:lpstr>PowerPoint Presentation</vt:lpstr>
      <vt:lpstr>1000 Genomes – phase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Additional 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Next week</vt:lpstr>
    </vt:vector>
  </TitlesOfParts>
  <Company>University of Otago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 Black</dc:creator>
  <cp:lastModifiedBy>Mik Black</cp:lastModifiedBy>
  <cp:revision>30</cp:revision>
  <dcterms:created xsi:type="dcterms:W3CDTF">2016-05-03T05:19:15Z</dcterms:created>
  <dcterms:modified xsi:type="dcterms:W3CDTF">2017-05-02T23:45:37Z</dcterms:modified>
</cp:coreProperties>
</file>